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1122"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0F5F11-34E8-49FB-BE40-2260C7839C26}"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54AB09-76BB-4F4D-8ED1-C582C7003E14}" type="slidenum">
              <a:rPr lang="en-US" smtClean="0"/>
              <a:t>‹#›</a:t>
            </a:fld>
            <a:endParaRPr lang="en-US"/>
          </a:p>
        </p:txBody>
      </p:sp>
    </p:spTree>
    <p:extLst>
      <p:ext uri="{BB962C8B-B14F-4D97-AF65-F5344CB8AC3E}">
        <p14:creationId xmlns:p14="http://schemas.microsoft.com/office/powerpoint/2010/main" val="97733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0F5F11-34E8-49FB-BE40-2260C7839C26}"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54AB09-76BB-4F4D-8ED1-C582C7003E14}" type="slidenum">
              <a:rPr lang="en-US" smtClean="0"/>
              <a:t>‹#›</a:t>
            </a:fld>
            <a:endParaRPr lang="en-US"/>
          </a:p>
        </p:txBody>
      </p:sp>
    </p:spTree>
    <p:extLst>
      <p:ext uri="{BB962C8B-B14F-4D97-AF65-F5344CB8AC3E}">
        <p14:creationId xmlns:p14="http://schemas.microsoft.com/office/powerpoint/2010/main" val="549452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0F5F11-34E8-49FB-BE40-2260C7839C26}"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54AB09-76BB-4F4D-8ED1-C582C7003E14}" type="slidenum">
              <a:rPr lang="en-US" smtClean="0"/>
              <a:t>‹#›</a:t>
            </a:fld>
            <a:endParaRPr lang="en-US"/>
          </a:p>
        </p:txBody>
      </p:sp>
    </p:spTree>
    <p:extLst>
      <p:ext uri="{BB962C8B-B14F-4D97-AF65-F5344CB8AC3E}">
        <p14:creationId xmlns:p14="http://schemas.microsoft.com/office/powerpoint/2010/main" val="2057274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0F5F11-34E8-49FB-BE40-2260C7839C26}"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54AB09-76BB-4F4D-8ED1-C582C7003E14}" type="slidenum">
              <a:rPr lang="en-US" smtClean="0"/>
              <a:t>‹#›</a:t>
            </a:fld>
            <a:endParaRPr lang="en-US"/>
          </a:p>
        </p:txBody>
      </p:sp>
    </p:spTree>
    <p:extLst>
      <p:ext uri="{BB962C8B-B14F-4D97-AF65-F5344CB8AC3E}">
        <p14:creationId xmlns:p14="http://schemas.microsoft.com/office/powerpoint/2010/main" val="3727506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0F5F11-34E8-49FB-BE40-2260C7839C26}"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54AB09-76BB-4F4D-8ED1-C582C7003E14}" type="slidenum">
              <a:rPr lang="en-US" smtClean="0"/>
              <a:t>‹#›</a:t>
            </a:fld>
            <a:endParaRPr lang="en-US"/>
          </a:p>
        </p:txBody>
      </p:sp>
    </p:spTree>
    <p:extLst>
      <p:ext uri="{BB962C8B-B14F-4D97-AF65-F5344CB8AC3E}">
        <p14:creationId xmlns:p14="http://schemas.microsoft.com/office/powerpoint/2010/main" val="816360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0F5F11-34E8-49FB-BE40-2260C7839C26}" type="datetimeFigureOut">
              <a:rPr lang="en-US" smtClean="0"/>
              <a:t>10/30/2014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54AB09-76BB-4F4D-8ED1-C582C7003E14}" type="slidenum">
              <a:rPr lang="en-US" smtClean="0"/>
              <a:t>‹#›</a:t>
            </a:fld>
            <a:endParaRPr lang="en-US"/>
          </a:p>
        </p:txBody>
      </p:sp>
    </p:spTree>
    <p:extLst>
      <p:ext uri="{BB962C8B-B14F-4D97-AF65-F5344CB8AC3E}">
        <p14:creationId xmlns:p14="http://schemas.microsoft.com/office/powerpoint/2010/main" val="1203628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0F5F11-34E8-49FB-BE40-2260C7839C26}" type="datetimeFigureOut">
              <a:rPr lang="en-US" smtClean="0"/>
              <a:t>10/30/2014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54AB09-76BB-4F4D-8ED1-C582C7003E14}" type="slidenum">
              <a:rPr lang="en-US" smtClean="0"/>
              <a:t>‹#›</a:t>
            </a:fld>
            <a:endParaRPr lang="en-US"/>
          </a:p>
        </p:txBody>
      </p:sp>
    </p:spTree>
    <p:extLst>
      <p:ext uri="{BB962C8B-B14F-4D97-AF65-F5344CB8AC3E}">
        <p14:creationId xmlns:p14="http://schemas.microsoft.com/office/powerpoint/2010/main" val="3808367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0F5F11-34E8-49FB-BE40-2260C7839C26}" type="datetimeFigureOut">
              <a:rPr lang="en-US" smtClean="0"/>
              <a:t>10/30/2014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54AB09-76BB-4F4D-8ED1-C582C7003E14}" type="slidenum">
              <a:rPr lang="en-US" smtClean="0"/>
              <a:t>‹#›</a:t>
            </a:fld>
            <a:endParaRPr lang="en-US"/>
          </a:p>
        </p:txBody>
      </p:sp>
    </p:spTree>
    <p:extLst>
      <p:ext uri="{BB962C8B-B14F-4D97-AF65-F5344CB8AC3E}">
        <p14:creationId xmlns:p14="http://schemas.microsoft.com/office/powerpoint/2010/main" val="1306713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0F5F11-34E8-49FB-BE40-2260C7839C26}" type="datetimeFigureOut">
              <a:rPr lang="en-US" smtClean="0"/>
              <a:t>10/30/2014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54AB09-76BB-4F4D-8ED1-C582C7003E14}" type="slidenum">
              <a:rPr lang="en-US" smtClean="0"/>
              <a:t>‹#›</a:t>
            </a:fld>
            <a:endParaRPr lang="en-US"/>
          </a:p>
        </p:txBody>
      </p:sp>
    </p:spTree>
    <p:extLst>
      <p:ext uri="{BB962C8B-B14F-4D97-AF65-F5344CB8AC3E}">
        <p14:creationId xmlns:p14="http://schemas.microsoft.com/office/powerpoint/2010/main" val="3786754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0F5F11-34E8-49FB-BE40-2260C7839C26}" type="datetimeFigureOut">
              <a:rPr lang="en-US" smtClean="0"/>
              <a:t>10/30/2014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54AB09-76BB-4F4D-8ED1-C582C7003E14}" type="slidenum">
              <a:rPr lang="en-US" smtClean="0"/>
              <a:t>‹#›</a:t>
            </a:fld>
            <a:endParaRPr lang="en-US"/>
          </a:p>
        </p:txBody>
      </p:sp>
    </p:spTree>
    <p:extLst>
      <p:ext uri="{BB962C8B-B14F-4D97-AF65-F5344CB8AC3E}">
        <p14:creationId xmlns:p14="http://schemas.microsoft.com/office/powerpoint/2010/main" val="2372537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0F5F11-34E8-49FB-BE40-2260C7839C26}" type="datetimeFigureOut">
              <a:rPr lang="en-US" smtClean="0"/>
              <a:t>10/30/2014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54AB09-76BB-4F4D-8ED1-C582C7003E14}" type="slidenum">
              <a:rPr lang="en-US" smtClean="0"/>
              <a:t>‹#›</a:t>
            </a:fld>
            <a:endParaRPr lang="en-US"/>
          </a:p>
        </p:txBody>
      </p:sp>
    </p:spTree>
    <p:extLst>
      <p:ext uri="{BB962C8B-B14F-4D97-AF65-F5344CB8AC3E}">
        <p14:creationId xmlns:p14="http://schemas.microsoft.com/office/powerpoint/2010/main" val="676123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0F5F11-34E8-49FB-BE40-2260C7839C26}" type="datetimeFigureOut">
              <a:rPr lang="en-US" smtClean="0"/>
              <a:t>10/30/2014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54AB09-76BB-4F4D-8ED1-C582C7003E14}" type="slidenum">
              <a:rPr lang="en-US" smtClean="0"/>
              <a:t>‹#›</a:t>
            </a:fld>
            <a:endParaRPr lang="en-US"/>
          </a:p>
        </p:txBody>
      </p:sp>
    </p:spTree>
    <p:extLst>
      <p:ext uri="{BB962C8B-B14F-4D97-AF65-F5344CB8AC3E}">
        <p14:creationId xmlns:p14="http://schemas.microsoft.com/office/powerpoint/2010/main" val="31427974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28600"/>
            <a:ext cx="7772400" cy="612775"/>
          </a:xfrm>
        </p:spPr>
        <p:txBody>
          <a:bodyPr>
            <a:normAutofit fontScale="90000"/>
          </a:bodyPr>
          <a:lstStyle/>
          <a:p>
            <a:r>
              <a:rPr lang="en-US" dirty="0" smtClean="0"/>
              <a:t>Internal Threats to Validity</a:t>
            </a:r>
            <a:endParaRPr lang="en-US" dirty="0"/>
          </a:p>
        </p:txBody>
      </p:sp>
      <p:sp>
        <p:nvSpPr>
          <p:cNvPr id="3" name="Subtitle 2"/>
          <p:cNvSpPr>
            <a:spLocks noGrp="1"/>
          </p:cNvSpPr>
          <p:nvPr>
            <p:ph type="subTitle" idx="1"/>
          </p:nvPr>
        </p:nvSpPr>
        <p:spPr>
          <a:xfrm>
            <a:off x="228600" y="1066800"/>
            <a:ext cx="8763000" cy="5638800"/>
          </a:xfrm>
        </p:spPr>
        <p:txBody>
          <a:bodyPr/>
          <a:lstStyle/>
          <a:p>
            <a:r>
              <a:rPr lang="en-US" dirty="0"/>
              <a:t> 1.  History of the subject.  </a:t>
            </a:r>
          </a:p>
          <a:p>
            <a:r>
              <a:rPr lang="en-US" dirty="0"/>
              <a:t>  2.  Maturation of the subject.</a:t>
            </a:r>
          </a:p>
          <a:p>
            <a:r>
              <a:rPr lang="en-US" dirty="0"/>
              <a:t>  3.  Instability of the subject.</a:t>
            </a:r>
          </a:p>
          <a:p>
            <a:r>
              <a:rPr lang="en-US" dirty="0"/>
              <a:t>  4.  Testing effects.</a:t>
            </a:r>
          </a:p>
          <a:p>
            <a:r>
              <a:rPr lang="en-US" dirty="0"/>
              <a:t>  5.  Instrumentation</a:t>
            </a:r>
          </a:p>
          <a:p>
            <a:r>
              <a:rPr lang="en-US" dirty="0"/>
              <a:t>  6.  Regression artifacts.</a:t>
            </a:r>
          </a:p>
          <a:p>
            <a:r>
              <a:rPr lang="en-US" dirty="0"/>
              <a:t>  7.  Selection.</a:t>
            </a:r>
          </a:p>
          <a:p>
            <a:r>
              <a:rPr lang="en-US" dirty="0"/>
              <a:t>  8.  Experimental mortality.</a:t>
            </a:r>
          </a:p>
          <a:p>
            <a:r>
              <a:rPr lang="en-US" dirty="0"/>
              <a:t>  9.  Selection‑Maturation interaction.</a:t>
            </a:r>
          </a:p>
        </p:txBody>
      </p:sp>
    </p:spTree>
    <p:extLst>
      <p:ext uri="{BB962C8B-B14F-4D97-AF65-F5344CB8AC3E}">
        <p14:creationId xmlns:p14="http://schemas.microsoft.com/office/powerpoint/2010/main" val="3605179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9.  Selection‑Maturation interaction</a:t>
            </a:r>
            <a:endParaRPr lang="en-US" dirty="0"/>
          </a:p>
        </p:txBody>
      </p:sp>
      <p:sp>
        <p:nvSpPr>
          <p:cNvPr id="3" name="Content Placeholder 2"/>
          <p:cNvSpPr>
            <a:spLocks noGrp="1"/>
          </p:cNvSpPr>
          <p:nvPr>
            <p:ph idx="1"/>
          </p:nvPr>
        </p:nvSpPr>
        <p:spPr/>
        <p:txBody>
          <a:bodyPr/>
          <a:lstStyle/>
          <a:p>
            <a:r>
              <a:rPr lang="en-US" dirty="0"/>
              <a:t>External validity refers to the degree to which the results of the study can be generalized beyond the experimental situation.  Factors that limit such generalizability are external threats to validity.  Campbell and Stanley proposed 4 external threats to validity.   Two more are added.</a:t>
            </a:r>
          </a:p>
          <a:p>
            <a:endParaRPr lang="en-US" dirty="0"/>
          </a:p>
        </p:txBody>
      </p:sp>
    </p:spTree>
    <p:extLst>
      <p:ext uri="{BB962C8B-B14F-4D97-AF65-F5344CB8AC3E}">
        <p14:creationId xmlns:p14="http://schemas.microsoft.com/office/powerpoint/2010/main" val="3236837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400" dirty="0" smtClean="0"/>
              <a:t>EXTERNAL THREATS TO VALIDITY</a:t>
            </a:r>
            <a:endParaRPr lang="en-US" sz="4400" dirty="0"/>
          </a:p>
        </p:txBody>
      </p:sp>
    </p:spTree>
    <p:extLst>
      <p:ext uri="{BB962C8B-B14F-4D97-AF65-F5344CB8AC3E}">
        <p14:creationId xmlns:p14="http://schemas.microsoft.com/office/powerpoint/2010/main" val="1269243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Autofit/>
          </a:bodyPr>
          <a:lstStyle/>
          <a:p>
            <a:pPr marL="0" indent="0">
              <a:buNone/>
            </a:pPr>
            <a:endParaRPr lang="en-US" sz="3600" dirty="0"/>
          </a:p>
          <a:p>
            <a:r>
              <a:rPr lang="en-US" sz="3600" dirty="0"/>
              <a:t>1.  Reactive or interaction effect of testing and treatment. </a:t>
            </a:r>
            <a:endParaRPr lang="en-US" sz="3600" dirty="0" smtClean="0"/>
          </a:p>
          <a:p>
            <a:r>
              <a:rPr lang="en-US" sz="3600" dirty="0"/>
              <a:t>2.  Interaction of selection and treatment. </a:t>
            </a:r>
            <a:endParaRPr lang="en-US" sz="3600" dirty="0" smtClean="0"/>
          </a:p>
          <a:p>
            <a:r>
              <a:rPr lang="en-US" sz="3600" dirty="0"/>
              <a:t>3.  Reactivity to the intervention. </a:t>
            </a:r>
            <a:endParaRPr lang="en-US" sz="3600" dirty="0" smtClean="0"/>
          </a:p>
          <a:p>
            <a:r>
              <a:rPr lang="en-US" sz="3600" dirty="0"/>
              <a:t>4.  Multiple treatment interference. </a:t>
            </a:r>
            <a:endParaRPr lang="en-US" sz="3600" dirty="0" smtClean="0"/>
          </a:p>
          <a:p>
            <a:r>
              <a:rPr lang="en-US" sz="3600" dirty="0"/>
              <a:t>5.  Irrelevant measure of outcome.</a:t>
            </a:r>
          </a:p>
          <a:p>
            <a:r>
              <a:rPr lang="en-US" sz="3600" dirty="0"/>
              <a:t>6.  Irrelevant measure of treatment</a:t>
            </a:r>
          </a:p>
          <a:p>
            <a:endParaRPr lang="en-US" sz="3600" dirty="0"/>
          </a:p>
        </p:txBody>
      </p:sp>
    </p:spTree>
    <p:extLst>
      <p:ext uri="{BB962C8B-B14F-4D97-AF65-F5344CB8AC3E}">
        <p14:creationId xmlns:p14="http://schemas.microsoft.com/office/powerpoint/2010/main" val="640094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1.  Reactive or interaction effect of testing and treatment. </a:t>
            </a:r>
            <a:br>
              <a:rPr lang="en-US" dirty="0" smtClean="0"/>
            </a:br>
            <a:endParaRPr lang="en-US" dirty="0"/>
          </a:p>
        </p:txBody>
      </p:sp>
      <p:sp>
        <p:nvSpPr>
          <p:cNvPr id="3" name="Content Placeholder 2"/>
          <p:cNvSpPr>
            <a:spLocks noGrp="1"/>
          </p:cNvSpPr>
          <p:nvPr>
            <p:ph idx="1"/>
          </p:nvPr>
        </p:nvSpPr>
        <p:spPr/>
        <p:txBody>
          <a:bodyPr/>
          <a:lstStyle/>
          <a:p>
            <a:r>
              <a:rPr lang="en-US" dirty="0"/>
              <a:t>The pretest might </a:t>
            </a:r>
            <a:r>
              <a:rPr lang="en-US" dirty="0" err="1"/>
              <a:t>que</a:t>
            </a:r>
            <a:r>
              <a:rPr lang="en-US" dirty="0"/>
              <a:t> or sensitize the subject to the subsequent treatment.  </a:t>
            </a:r>
          </a:p>
          <a:p>
            <a:endParaRPr lang="en-US" dirty="0"/>
          </a:p>
        </p:txBody>
      </p:sp>
    </p:spTree>
    <p:extLst>
      <p:ext uri="{BB962C8B-B14F-4D97-AF65-F5344CB8AC3E}">
        <p14:creationId xmlns:p14="http://schemas.microsoft.com/office/powerpoint/2010/main" val="2458058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2. Interaction of selection and treatment. </a:t>
            </a:r>
            <a:br>
              <a:rPr lang="en-US" dirty="0" smtClean="0"/>
            </a:br>
            <a:endParaRPr lang="en-US" dirty="0"/>
          </a:p>
        </p:txBody>
      </p:sp>
      <p:sp>
        <p:nvSpPr>
          <p:cNvPr id="3" name="Content Placeholder 2"/>
          <p:cNvSpPr>
            <a:spLocks noGrp="1"/>
          </p:cNvSpPr>
          <p:nvPr>
            <p:ph idx="1"/>
          </p:nvPr>
        </p:nvSpPr>
        <p:spPr/>
        <p:txBody>
          <a:bodyPr/>
          <a:lstStyle/>
          <a:p>
            <a:r>
              <a:rPr lang="en-US" dirty="0"/>
              <a:t>The subjects may have been selected in such a way that the experimental subjects respond differently to the intervention than would the control subjects.</a:t>
            </a:r>
          </a:p>
          <a:p>
            <a:endParaRPr lang="en-US" dirty="0"/>
          </a:p>
        </p:txBody>
      </p:sp>
    </p:spTree>
    <p:extLst>
      <p:ext uri="{BB962C8B-B14F-4D97-AF65-F5344CB8AC3E}">
        <p14:creationId xmlns:p14="http://schemas.microsoft.com/office/powerpoint/2010/main" val="21650142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3.  Reactivity to the intervention. </a:t>
            </a:r>
            <a:br>
              <a:rPr lang="en-US" dirty="0" smtClean="0"/>
            </a:br>
            <a:endParaRPr lang="en-US" dirty="0"/>
          </a:p>
        </p:txBody>
      </p:sp>
      <p:sp>
        <p:nvSpPr>
          <p:cNvPr id="3" name="Content Placeholder 2"/>
          <p:cNvSpPr>
            <a:spLocks noGrp="1"/>
          </p:cNvSpPr>
          <p:nvPr>
            <p:ph idx="1"/>
          </p:nvPr>
        </p:nvSpPr>
        <p:spPr/>
        <p:txBody>
          <a:bodyPr/>
          <a:lstStyle/>
          <a:p>
            <a:r>
              <a:rPr lang="en-US" dirty="0"/>
              <a:t>The subjects may react to being in the experiment (either favorably or unfavorably).  </a:t>
            </a:r>
          </a:p>
          <a:p>
            <a:endParaRPr lang="en-US" dirty="0"/>
          </a:p>
        </p:txBody>
      </p:sp>
    </p:spTree>
    <p:extLst>
      <p:ext uri="{BB962C8B-B14F-4D97-AF65-F5344CB8AC3E}">
        <p14:creationId xmlns:p14="http://schemas.microsoft.com/office/powerpoint/2010/main" val="15712133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4.  Multiple treatment interference. </a:t>
            </a:r>
            <a:br>
              <a:rPr lang="en-US" dirty="0" smtClean="0"/>
            </a:br>
            <a:endParaRPr lang="en-US" dirty="0"/>
          </a:p>
        </p:txBody>
      </p:sp>
      <p:sp>
        <p:nvSpPr>
          <p:cNvPr id="3" name="Content Placeholder 2"/>
          <p:cNvSpPr>
            <a:spLocks noGrp="1"/>
          </p:cNvSpPr>
          <p:nvPr>
            <p:ph idx="1"/>
          </p:nvPr>
        </p:nvSpPr>
        <p:spPr/>
        <p:txBody>
          <a:bodyPr/>
          <a:lstStyle/>
          <a:p>
            <a:r>
              <a:rPr lang="en-US" dirty="0"/>
              <a:t>When one part of the study effects another particularly when there are repeated interventions.</a:t>
            </a:r>
          </a:p>
          <a:p>
            <a:endParaRPr lang="en-US" dirty="0"/>
          </a:p>
        </p:txBody>
      </p:sp>
    </p:spTree>
    <p:extLst>
      <p:ext uri="{BB962C8B-B14F-4D97-AF65-F5344CB8AC3E}">
        <p14:creationId xmlns:p14="http://schemas.microsoft.com/office/powerpoint/2010/main" val="28585406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163762"/>
          </a:xfrm>
        </p:spPr>
        <p:txBody>
          <a:bodyPr>
            <a:normAutofit/>
          </a:bodyPr>
          <a:lstStyle/>
          <a:p>
            <a:r>
              <a:rPr lang="en-US" dirty="0" smtClean="0"/>
              <a:t/>
            </a:r>
            <a:br>
              <a:rPr lang="en-US" dirty="0" smtClean="0"/>
            </a:br>
            <a:r>
              <a:rPr lang="en-US" dirty="0" smtClean="0"/>
              <a:t>7.  </a:t>
            </a:r>
            <a:r>
              <a:rPr lang="en-US" dirty="0" smtClean="0"/>
              <a:t>Sample drawn does not represent population.</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006815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dirty="0" smtClean="0"/>
              <a:t> 1.  History of the subject.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a:t>History of the subject. Any event that occurred other than the independent that may have produced the result in the independent variable.  It may be anything that happened during the intervention or outside the intervention.   This occurs when an event other than the treatment changes the subject on dimensions relevant to the dependent variable.  For example, the dependent variable were depression and an event outside of treatment changed that relieved the depression the change attributed to the treatment would be invalid. </a:t>
            </a:r>
          </a:p>
        </p:txBody>
      </p:sp>
    </p:spTree>
    <p:extLst>
      <p:ext uri="{BB962C8B-B14F-4D97-AF65-F5344CB8AC3E}">
        <p14:creationId xmlns:p14="http://schemas.microsoft.com/office/powerpoint/2010/main" val="2422433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 2.  Maturation of the subject.</a:t>
            </a:r>
            <a:endParaRPr lang="en-US" dirty="0"/>
          </a:p>
        </p:txBody>
      </p:sp>
      <p:sp>
        <p:nvSpPr>
          <p:cNvPr id="3" name="Content Placeholder 2"/>
          <p:cNvSpPr>
            <a:spLocks noGrp="1"/>
          </p:cNvSpPr>
          <p:nvPr>
            <p:ph idx="1"/>
          </p:nvPr>
        </p:nvSpPr>
        <p:spPr/>
        <p:txBody>
          <a:bodyPr>
            <a:normAutofit fontScale="77500" lnSpcReduction="20000"/>
          </a:bodyPr>
          <a:lstStyle/>
          <a:p>
            <a:r>
              <a:rPr lang="en-US" dirty="0"/>
              <a:t>Maturation of the subject.  This refers to any process that may occur over time.  It differs from history in that it is systematic in terms of time ‑‑ growing older, getting smarter, getting bigger, using up resources, getting tired, habituating, getting more concerned, getting less concerned, and etc.  If two groups of subjects, say first grade school children and third grade school children were assigned to brush their teeth with "Crest" and "Colgate" respectively for six months and assessed pre and post the "Crest" group might look bad because children loose their "baby teeth"  about six years of age.  Consequently, if number of teeth at pretest and number of teeth at posttest were used as the dependent measure erroneous conclusions would be drawn. </a:t>
            </a:r>
          </a:p>
        </p:txBody>
      </p:sp>
    </p:spTree>
    <p:extLst>
      <p:ext uri="{BB962C8B-B14F-4D97-AF65-F5344CB8AC3E}">
        <p14:creationId xmlns:p14="http://schemas.microsoft.com/office/powerpoint/2010/main" val="4230806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 3.  Instability of the subject</a:t>
            </a:r>
            <a:endParaRPr lang="en-US" dirty="0"/>
          </a:p>
        </p:txBody>
      </p:sp>
      <p:sp>
        <p:nvSpPr>
          <p:cNvPr id="3" name="Content Placeholder 2"/>
          <p:cNvSpPr>
            <a:spLocks noGrp="1"/>
          </p:cNvSpPr>
          <p:nvPr>
            <p:ph idx="1"/>
          </p:nvPr>
        </p:nvSpPr>
        <p:spPr/>
        <p:txBody>
          <a:bodyPr/>
          <a:lstStyle/>
          <a:p>
            <a:r>
              <a:rPr lang="en-US" dirty="0"/>
              <a:t>3.  Instability of the subject.   The state of the subject may change periodically (or randomly).  For example, schizophrenic clients seem to have episodes where at times they are more lucid than others.  </a:t>
            </a:r>
          </a:p>
          <a:p>
            <a:endParaRPr lang="en-US" dirty="0"/>
          </a:p>
        </p:txBody>
      </p:sp>
    </p:spTree>
    <p:extLst>
      <p:ext uri="{BB962C8B-B14F-4D97-AF65-F5344CB8AC3E}">
        <p14:creationId xmlns:p14="http://schemas.microsoft.com/office/powerpoint/2010/main" val="1213191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4.  Testing effects.</a:t>
            </a:r>
            <a:endParaRPr lang="en-US" dirty="0"/>
          </a:p>
        </p:txBody>
      </p:sp>
      <p:sp>
        <p:nvSpPr>
          <p:cNvPr id="3" name="Content Placeholder 2"/>
          <p:cNvSpPr>
            <a:spLocks noGrp="1"/>
          </p:cNvSpPr>
          <p:nvPr>
            <p:ph idx="1"/>
          </p:nvPr>
        </p:nvSpPr>
        <p:spPr/>
        <p:txBody>
          <a:bodyPr>
            <a:normAutofit fontScale="92500" lnSpcReduction="20000"/>
          </a:bodyPr>
          <a:lstStyle/>
          <a:p>
            <a:r>
              <a:rPr lang="en-US" dirty="0"/>
              <a:t>Testing effects.  The effects of memory of the first test might have on taking the second test.  The reduction of test anxiety ‑‑ or increasing test anxiety.  The pretest can cue the subject to attend to the treatment.  For example, if the pretest asks the subject about his or her level of stress and the treatment is designed to alleviate stress the subjects who were asked to assess their level of stress might be more attentive to the treatment and therefore be more influenced by the treatment.</a:t>
            </a:r>
          </a:p>
        </p:txBody>
      </p:sp>
    </p:spTree>
    <p:extLst>
      <p:ext uri="{BB962C8B-B14F-4D97-AF65-F5344CB8AC3E}">
        <p14:creationId xmlns:p14="http://schemas.microsoft.com/office/powerpoint/2010/main" val="2689914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715962"/>
          </a:xfrm>
        </p:spPr>
        <p:txBody>
          <a:bodyPr>
            <a:normAutofit fontScale="90000"/>
          </a:bodyPr>
          <a:lstStyle/>
          <a:p>
            <a:r>
              <a:rPr lang="en-US" dirty="0" smtClean="0"/>
              <a:t/>
            </a:r>
            <a:br>
              <a:rPr lang="en-US" dirty="0" smtClean="0"/>
            </a:br>
            <a:r>
              <a:rPr lang="en-US" dirty="0" smtClean="0"/>
              <a:t>5.  Instrumentation</a:t>
            </a:r>
            <a:br>
              <a:rPr lang="en-US" dirty="0" smtClean="0"/>
            </a:br>
            <a:endParaRPr lang="en-US" dirty="0"/>
          </a:p>
        </p:txBody>
      </p:sp>
      <p:sp>
        <p:nvSpPr>
          <p:cNvPr id="3" name="Content Placeholder 2"/>
          <p:cNvSpPr>
            <a:spLocks noGrp="1"/>
          </p:cNvSpPr>
          <p:nvPr>
            <p:ph idx="1"/>
          </p:nvPr>
        </p:nvSpPr>
        <p:spPr/>
        <p:txBody>
          <a:bodyPr/>
          <a:lstStyle/>
          <a:p>
            <a:r>
              <a:rPr lang="en-US" dirty="0"/>
              <a:t>Instrumentation.  The measuring device may be unreliable.  This is particularly true when raters are the measuring device.  Raters might improve their accuracy over time because of practice or diminish accuracy because of boredom.</a:t>
            </a:r>
          </a:p>
        </p:txBody>
      </p:sp>
    </p:spTree>
    <p:extLst>
      <p:ext uri="{BB962C8B-B14F-4D97-AF65-F5344CB8AC3E}">
        <p14:creationId xmlns:p14="http://schemas.microsoft.com/office/powerpoint/2010/main" val="2293921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6.  Regression artifacts.</a:t>
            </a:r>
            <a:endParaRPr lang="en-US" dirty="0"/>
          </a:p>
        </p:txBody>
      </p:sp>
      <p:sp>
        <p:nvSpPr>
          <p:cNvPr id="3" name="Content Placeholder 2"/>
          <p:cNvSpPr>
            <a:spLocks noGrp="1"/>
          </p:cNvSpPr>
          <p:nvPr>
            <p:ph idx="1"/>
          </p:nvPr>
        </p:nvSpPr>
        <p:spPr/>
        <p:txBody>
          <a:bodyPr/>
          <a:lstStyle/>
          <a:p>
            <a:r>
              <a:rPr lang="en-US" dirty="0"/>
              <a:t>Regression artifacts.  There is a tendency for extreme scores to move toward the mean over time.  For example, when clients enter treatment they are probably "at their worst" and they are likely to "get better" regardless of what happens to them.</a:t>
            </a:r>
          </a:p>
        </p:txBody>
      </p:sp>
    </p:spTree>
    <p:extLst>
      <p:ext uri="{BB962C8B-B14F-4D97-AF65-F5344CB8AC3E}">
        <p14:creationId xmlns:p14="http://schemas.microsoft.com/office/powerpoint/2010/main" val="1922191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dirty="0" smtClean="0"/>
              <a:t/>
            </a:r>
            <a:br>
              <a:rPr lang="en-US" dirty="0" smtClean="0"/>
            </a:br>
            <a:r>
              <a:rPr lang="en-US" dirty="0" smtClean="0"/>
              <a:t>7.  Selection.</a:t>
            </a:r>
            <a:br>
              <a:rPr lang="en-US" dirty="0" smtClean="0"/>
            </a:br>
            <a:endParaRPr lang="en-US" dirty="0"/>
          </a:p>
        </p:txBody>
      </p:sp>
      <p:sp>
        <p:nvSpPr>
          <p:cNvPr id="3" name="Content Placeholder 2"/>
          <p:cNvSpPr>
            <a:spLocks noGrp="1"/>
          </p:cNvSpPr>
          <p:nvPr>
            <p:ph idx="1"/>
          </p:nvPr>
        </p:nvSpPr>
        <p:spPr/>
        <p:txBody>
          <a:bodyPr/>
          <a:lstStyle/>
          <a:p>
            <a:r>
              <a:rPr lang="en-US" dirty="0"/>
              <a:t>Selection.  Subjects can be selected and a systematically biased manner.  For example, if the subjects of two different psychiatric hospital wards are compared there is the possibility that the clients of one ward might be more chronic than the other ward.</a:t>
            </a:r>
          </a:p>
        </p:txBody>
      </p:sp>
    </p:spTree>
    <p:extLst>
      <p:ext uri="{BB962C8B-B14F-4D97-AF65-F5344CB8AC3E}">
        <p14:creationId xmlns:p14="http://schemas.microsoft.com/office/powerpoint/2010/main" val="3310453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8. </a:t>
            </a:r>
            <a:r>
              <a:rPr lang="en-US" dirty="0" smtClean="0"/>
              <a:t>Experimental mortality.</a:t>
            </a:r>
            <a:br>
              <a:rPr lang="en-US" dirty="0" smtClean="0"/>
            </a:br>
            <a:endParaRPr lang="en-US" dirty="0"/>
          </a:p>
        </p:txBody>
      </p:sp>
      <p:sp>
        <p:nvSpPr>
          <p:cNvPr id="3" name="Content Placeholder 2"/>
          <p:cNvSpPr>
            <a:spLocks noGrp="1"/>
          </p:cNvSpPr>
          <p:nvPr>
            <p:ph idx="1"/>
          </p:nvPr>
        </p:nvSpPr>
        <p:spPr/>
        <p:txBody>
          <a:bodyPr/>
          <a:lstStyle/>
          <a:p>
            <a:r>
              <a:rPr lang="en-US" dirty="0"/>
              <a:t>Experimental mortality.  When subjects withdraw from the treatment it may be that they do so because the treatment is not "working" for them.  This will bias the study because the only the clients who remain will be tested at the posttest and the treatment was "working" for them.</a:t>
            </a:r>
          </a:p>
          <a:p>
            <a:endParaRPr lang="en-US" dirty="0"/>
          </a:p>
        </p:txBody>
      </p:sp>
    </p:spTree>
    <p:extLst>
      <p:ext uri="{BB962C8B-B14F-4D97-AF65-F5344CB8AC3E}">
        <p14:creationId xmlns:p14="http://schemas.microsoft.com/office/powerpoint/2010/main" val="3747862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815</Words>
  <Application>Microsoft Office PowerPoint</Application>
  <PresentationFormat>On-screen Show (4:3)</PresentationFormat>
  <Paragraphs>45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Internal Threats to Validity</vt:lpstr>
      <vt:lpstr> 1.  History of the subject.   </vt:lpstr>
      <vt:lpstr> 2.  Maturation of the subject.</vt:lpstr>
      <vt:lpstr> 3.  Instability of the subject</vt:lpstr>
      <vt:lpstr> 4.  Testing effects.</vt:lpstr>
      <vt:lpstr> 5.  Instrumentation </vt:lpstr>
      <vt:lpstr> 6.  Regression artifacts.</vt:lpstr>
      <vt:lpstr> 7.  Selection. </vt:lpstr>
      <vt:lpstr> 8. Experimental mortality. </vt:lpstr>
      <vt:lpstr> 9.  Selection‑Maturation interaction</vt:lpstr>
      <vt:lpstr>PowerPoint Presentation</vt:lpstr>
      <vt:lpstr>PowerPoint Presentation</vt:lpstr>
      <vt:lpstr> 1.  Reactive or interaction effect of testing and treatment.  </vt:lpstr>
      <vt:lpstr> 2. Interaction of selection and treatment.  </vt:lpstr>
      <vt:lpstr> 3.  Reactivity to the intervention.  </vt:lpstr>
      <vt:lpstr> 4.  Multiple treatment interference.  </vt:lpstr>
      <vt:lpstr> 7.  Sample drawn does not represent population.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Merle Canfield</dc:creator>
  <cp:lastModifiedBy>Merle Canfield</cp:lastModifiedBy>
  <cp:revision>4</cp:revision>
  <dcterms:created xsi:type="dcterms:W3CDTF">2014-10-30T17:28:42Z</dcterms:created>
  <dcterms:modified xsi:type="dcterms:W3CDTF">2014-10-30T18:25:37Z</dcterms:modified>
</cp:coreProperties>
</file>